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29" r:id="rId1"/>
  </p:sldMasterIdLst>
  <p:notesMasterIdLst>
    <p:notesMasterId r:id="rId28"/>
  </p:notesMasterIdLst>
  <p:sldIdLst>
    <p:sldId id="256" r:id="rId2"/>
    <p:sldId id="257" r:id="rId3"/>
    <p:sldId id="258" r:id="rId4"/>
    <p:sldId id="297" r:id="rId5"/>
    <p:sldId id="261" r:id="rId6"/>
    <p:sldId id="262" r:id="rId7"/>
    <p:sldId id="266" r:id="rId8"/>
    <p:sldId id="267" r:id="rId9"/>
    <p:sldId id="268" r:id="rId10"/>
    <p:sldId id="269" r:id="rId11"/>
    <p:sldId id="271" r:id="rId12"/>
    <p:sldId id="272" r:id="rId13"/>
    <p:sldId id="300" r:id="rId14"/>
    <p:sldId id="273" r:id="rId15"/>
    <p:sldId id="274" r:id="rId16"/>
    <p:sldId id="279" r:id="rId17"/>
    <p:sldId id="280" r:id="rId18"/>
    <p:sldId id="281" r:id="rId19"/>
    <p:sldId id="282" r:id="rId20"/>
    <p:sldId id="301" r:id="rId21"/>
    <p:sldId id="298" r:id="rId22"/>
    <p:sldId id="299" r:id="rId23"/>
    <p:sldId id="302" r:id="rId24"/>
    <p:sldId id="303" r:id="rId25"/>
    <p:sldId id="304" r:id="rId26"/>
    <p:sldId id="294" r:id="rId27"/>
  </p:sldIdLst>
  <p:sldSz cx="9144000" cy="6858000" type="screen4x3"/>
  <p:notesSz cx="66484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B3383-6A47-4117-ABE7-3E4C149DB212}" v="654" dt="2022-02-10T20:53:37.774"/>
    <p1510:client id="{8CC7D4B4-A061-4D6C-9991-6E707640D2BC}" v="76" dt="2022-02-03T04:20:30.587"/>
    <p1510:client id="{906BDCC1-B803-4CBA-99B0-89392B5407A5}" v="1250" dt="2022-02-11T21:08:47.552"/>
    <p1510:client id="{9445C417-A7AF-4ECE-9C2C-BC3D042A32CE}" v="1015" dt="2022-02-10T22:28:22.012"/>
    <p1510:client id="{AA2A5CD3-451D-47DF-8CEF-FB4148C1B443}" v="156" dt="2022-02-11T12:48:05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5038" autoAdjust="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08038" y="868363"/>
            <a:ext cx="5711825" cy="428466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732900" y="5428550"/>
            <a:ext cx="5862851" cy="5142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2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180437" cy="5710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242" name="PlaceHolder 4"/>
          <p:cNvSpPr>
            <a:spLocks noGrp="1"/>
          </p:cNvSpPr>
          <p:nvPr>
            <p:ph type="dt"/>
          </p:nvPr>
        </p:nvSpPr>
        <p:spPr>
          <a:xfrm>
            <a:off x="4148214" y="0"/>
            <a:ext cx="3180437" cy="5710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243" name="PlaceHolder 5"/>
          <p:cNvSpPr>
            <a:spLocks noGrp="1"/>
          </p:cNvSpPr>
          <p:nvPr>
            <p:ph type="ftr"/>
          </p:nvPr>
        </p:nvSpPr>
        <p:spPr>
          <a:xfrm>
            <a:off x="0" y="10857485"/>
            <a:ext cx="3180437" cy="5710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244" name="PlaceHolder 6"/>
          <p:cNvSpPr>
            <a:spLocks noGrp="1"/>
          </p:cNvSpPr>
          <p:nvPr>
            <p:ph type="sldNum"/>
          </p:nvPr>
        </p:nvSpPr>
        <p:spPr>
          <a:xfrm>
            <a:off x="4148214" y="10857485"/>
            <a:ext cx="3180437" cy="5710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5119827-8338-4BC3-96EB-38FF304A72D2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8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9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94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192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35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1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5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6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6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8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9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6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4DA74EB-CC10-4705-994A-EACD499ADF6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544554" y="4696632"/>
            <a:ext cx="8229240" cy="10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3" name="Imagem 3">
            <a:extLst>
              <a:ext uri="{FF2B5EF4-FFF2-40B4-BE49-F238E27FC236}">
                <a16:creationId xmlns:a16="http://schemas.microsoft.com/office/drawing/2014/main" id="{08EA81A5-4A68-4F5F-A9F3-032A35B6D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17" y="1671381"/>
            <a:ext cx="7545236" cy="247759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3DC4555-3FBA-4EFD-8A48-3D7EC84EE723}"/>
              </a:ext>
            </a:extLst>
          </p:cNvPr>
          <p:cNvSpPr txBox="1"/>
          <p:nvPr/>
        </p:nvSpPr>
        <p:spPr>
          <a:xfrm>
            <a:off x="251521" y="260648"/>
            <a:ext cx="846476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32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PREFEITURA MUNICIPAL DE ITAÍBA-PE</a:t>
            </a:r>
          </a:p>
          <a:p>
            <a:pPr algn="ctr"/>
            <a:r>
              <a:rPr lang="pt-BR" sz="2000" b="1" i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Secretaria Geral de Controle Interno</a:t>
            </a:r>
          </a:p>
          <a:p>
            <a:pPr algn="ctr"/>
            <a:r>
              <a:rPr lang="pt-BR" sz="2000" b="1" i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Secretaria de Finanças/Departamento de Contabilidade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853466" y="1269747"/>
            <a:ext cx="7437717" cy="863736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Despesa Por Fonte</a:t>
            </a:r>
            <a:r>
              <a:rPr lang="pt-BR" sz="6600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</a:t>
            </a:r>
            <a:endParaRPr lang="pt-BR" sz="6600" b="0" strike="noStrike" spc="-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04" name="Table 2"/>
          <p:cNvGraphicFramePr/>
          <p:nvPr>
            <p:extLst>
              <p:ext uri="{D42A27DB-BD31-4B8C-83A1-F6EECF244321}">
                <p14:modId xmlns:p14="http://schemas.microsoft.com/office/powerpoint/2010/main" val="2717271148"/>
              </p:ext>
            </p:extLst>
          </p:nvPr>
        </p:nvGraphicFramePr>
        <p:xfrm>
          <a:off x="379327" y="2186155"/>
          <a:ext cx="8379000" cy="4078440"/>
        </p:xfrm>
        <a:graphic>
          <a:graphicData uri="http://schemas.openxmlformats.org/drawingml/2006/table">
            <a:tbl>
              <a:tblPr/>
              <a:tblGrid>
                <a:gridCol w="204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pt-BR" sz="1800" b="1" strike="noStrike" kern="1200" spc="-1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Descrição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pt-BR" sz="1800" b="1" strike="noStrike" kern="1200" spc="-1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Meta (Orçamento)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pt-BR" sz="1800" b="1" strike="noStrike" kern="1200" spc="-1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pt-BR" sz="1800" b="1" strike="noStrike" kern="1200" spc="-1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Quadrimestre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8.462.396,50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7.223.008,42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85,35</a:t>
                      </a: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Investimentos 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7.212.396,50</a:t>
                      </a: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4.254.825,92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58,99%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Inversões Finan. 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50.000,00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Amort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da Dívida 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1.200.000,00</a:t>
                      </a: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2.968.182,50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247,35%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de </a:t>
                      </a: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Contigência</a:t>
                      </a:r>
                      <a:endParaRPr lang="pt-BR" sz="1800" b="0" strike="noStrike" spc="-1" dirty="0" err="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500.000,00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 err="1">
                          <a:latin typeface="Arial"/>
                        </a:rPr>
                        <a:t>Intra-Orçamentária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9.000.000,00</a:t>
                      </a:r>
                      <a:endParaRPr lang="pt-BR" sz="1800" b="0" strike="noStrike" kern="1200" spc="-1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10.340.070,86</a:t>
                      </a:r>
                      <a:endParaRPr lang="pt-BR" sz="1800" b="0" strike="noStrike" kern="1200" spc="-1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114,89%</a:t>
                      </a:r>
                      <a:endParaRPr lang="pt-BR" sz="1800" b="0" strike="noStrike" kern="1200" spc="-1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1801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latin typeface="Arial"/>
                        </a:rPr>
                        <a:t>Despesa Total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85.100.000,00</a:t>
                      </a:r>
                      <a:endParaRPr lang="pt-BR" sz="1800" b="1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85.699.125,56</a:t>
                      </a:r>
                      <a:endParaRPr lang="pt-BR" sz="1800" b="1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100,70%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334026"/>
                  </a:ext>
                </a:extLst>
              </a:tr>
            </a:tbl>
          </a:graphicData>
        </a:graphic>
      </p:graphicFrame>
      <p:sp>
        <p:nvSpPr>
          <p:cNvPr id="30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623E2F7-8E8D-49A6-9FC6-FE85E671BE5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06" name="CustomShape 4"/>
          <p:cNvSpPr/>
          <p:nvPr/>
        </p:nvSpPr>
        <p:spPr>
          <a:xfrm>
            <a:off x="7727111" y="2012996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307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10" name="Rectangle 1130">
            <a:extLst>
              <a:ext uri="{FF2B5EF4-FFF2-40B4-BE49-F238E27FC236}">
                <a16:creationId xmlns:a16="http://schemas.microsoft.com/office/drawing/2014/main" id="{C0A122F7-5147-452F-B3C0-3A77ED204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F869E531-94B2-4434-BDC8-E9A8EF9D51A0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A6DC35E-6952-47E8-8EAC-BC96352E669E}"/>
              </a:ext>
            </a:extLst>
          </p:cNvPr>
          <p:cNvSpPr txBox="1"/>
          <p:nvPr/>
        </p:nvSpPr>
        <p:spPr>
          <a:xfrm>
            <a:off x="1691680" y="113760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58871E-1D53-4F50-AC2F-4DC4A11B32F1}"/>
              </a:ext>
            </a:extLst>
          </p:cNvPr>
          <p:cNvSpPr txBox="1"/>
          <p:nvPr/>
        </p:nvSpPr>
        <p:spPr>
          <a:xfrm>
            <a:off x="382437" y="6363419"/>
            <a:ext cx="8379124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050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orçamento.​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8421521E-7B9A-41AE-9197-29E9467CA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19864"/>
            <a:ext cx="2743200" cy="896084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C50392EF-6C41-4E70-B610-5A075376F80D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482244" y="285768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 fontScale="89000"/>
          </a:bodyPr>
          <a:lstStyle/>
          <a:p>
            <a:pPr algn="ctr">
              <a:lnSpc>
                <a:spcPct val="100000"/>
              </a:lnSpc>
            </a:pPr>
            <a:r>
              <a:rPr lang="pt-BR" sz="66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RECEITA X DESPESA</a:t>
            </a:r>
          </a:p>
        </p:txBody>
      </p:sp>
      <p:sp>
        <p:nvSpPr>
          <p:cNvPr id="315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F068FE6-3827-48A5-90CA-04D626AA54A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Rectangle 1130">
            <a:extLst>
              <a:ext uri="{FF2B5EF4-FFF2-40B4-BE49-F238E27FC236}">
                <a16:creationId xmlns:a16="http://schemas.microsoft.com/office/drawing/2014/main" id="{3C47F937-35FB-499D-8E4C-F0EA25255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C72F29DD-F2EA-4562-BF52-BB29704851A2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A1CC1A-2C30-4661-9054-372F779B0F17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C7CA7D6D-0268-4B81-B2DF-C404A1C8E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34241"/>
            <a:ext cx="2743200" cy="89608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FD4D119-521D-43BB-A088-E08136228919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124339" y="1505051"/>
            <a:ext cx="8890598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Receita Arrecada X Despesa Empenhada</a:t>
            </a:r>
            <a:endParaRPr lang="pt-BR" sz="3600" b="1" strike="noStrike" spc="-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17" name="Table 2"/>
          <p:cNvGraphicFramePr/>
          <p:nvPr>
            <p:extLst>
              <p:ext uri="{D42A27DB-BD31-4B8C-83A1-F6EECF244321}">
                <p14:modId xmlns:p14="http://schemas.microsoft.com/office/powerpoint/2010/main" val="3101534069"/>
              </p:ext>
            </p:extLst>
          </p:nvPr>
        </p:nvGraphicFramePr>
        <p:xfrm>
          <a:off x="560716" y="3004867"/>
          <a:ext cx="8229600" cy="235804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60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1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Quadrimestre de 2021</a:t>
                      </a:r>
                      <a:endParaRPr lang="pt-BR" sz="1800" b="1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1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 </a:t>
                      </a:r>
                      <a:endParaRPr lang="pt-BR" sz="1800" b="1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90.537.844,18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106,39%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85.699.125,56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100,70%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Superávit/Déficit</a:t>
                      </a:r>
                      <a:endParaRPr lang="pt-BR" sz="1800" b="1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4.838.718,62</a:t>
                      </a:r>
                      <a:endParaRPr lang="pt-BR" sz="1800" b="1" strike="noStrike" kern="1200" spc="-1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5,69%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8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A78F910-0B63-4504-8DAC-621546BED25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19" name="CustomShape 4"/>
          <p:cNvSpPr/>
          <p:nvPr/>
        </p:nvSpPr>
        <p:spPr>
          <a:xfrm>
            <a:off x="7869352" y="2812555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320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8387E236-C5B2-423B-ACD2-E8BEB586A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5ADC4E85-14EA-4DAE-81C0-68BA905D2D87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0229722-BEBE-4DE6-A084-8BCF324B51B3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229B44CE-F61E-4829-A507-34CCEA07D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19864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CAC62E5-E5AA-4FB0-A673-D5722A36FFCF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694548" y="0"/>
            <a:ext cx="7701469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1199"/>
              </a:spcBef>
            </a:pPr>
            <a:r>
              <a:rPr lang="pt-BR" sz="5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LIMITES CONSTITUCIONAIS LEGAIS</a:t>
            </a:r>
          </a:p>
        </p:txBody>
      </p:sp>
      <p:sp>
        <p:nvSpPr>
          <p:cNvPr id="3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15376B1-F669-473B-AF3D-8B76651E1E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454042" y="5146403"/>
            <a:ext cx="4246531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latin typeface="Arial"/>
              </a:rPr>
              <a:t>Metas Fiscais 2021</a:t>
            </a:r>
            <a:endParaRPr lang="pt-BR" b="1" strike="noStrike" spc="-1">
              <a:latin typeface="Arial"/>
              <a:cs typeface="Arial"/>
            </a:endParaRPr>
          </a:p>
          <a:p>
            <a:pPr algn="ctr"/>
            <a:r>
              <a:rPr lang="pt-BR" b="1" strike="noStrike" spc="-1" dirty="0">
                <a:latin typeface="Arial"/>
              </a:rPr>
              <a:t>Audiência Pública – 3º Quadrimestre</a:t>
            </a:r>
            <a:r>
              <a:rPr lang="pt-BR" b="1" spc="-1" dirty="0">
                <a:latin typeface="Arial"/>
              </a:rPr>
              <a:t> </a:t>
            </a:r>
            <a:endParaRPr lang="pt-BR" b="1" strike="noStrike" spc="-1">
              <a:latin typeface="Arial"/>
              <a:cs typeface="Arial"/>
            </a:endParaRP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975610B5-8493-4CFA-8852-B5F01F2BE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46" y="364280"/>
            <a:ext cx="3663350" cy="119800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618B5EF-E1AB-4CB3-AA16-54BF20A2628E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2482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D2F4CC9E-7A73-4F09-B2F4-8C6D7B469093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321" name="TextShape 1"/>
          <p:cNvSpPr txBox="1"/>
          <p:nvPr/>
        </p:nvSpPr>
        <p:spPr>
          <a:xfrm>
            <a:off x="323528" y="1082173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/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Aplicação </a:t>
            </a:r>
            <a:r>
              <a:rPr lang="pt-BR" sz="4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em </a:t>
            </a:r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Educação</a:t>
            </a:r>
            <a:endParaRPr lang="pt-BR" sz="4400" b="1" strike="noStrike" spc="-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22" name="Table 2"/>
          <p:cNvGraphicFramePr/>
          <p:nvPr>
            <p:extLst>
              <p:ext uri="{D42A27DB-BD31-4B8C-83A1-F6EECF244321}">
                <p14:modId xmlns:p14="http://schemas.microsoft.com/office/powerpoint/2010/main" val="4214426084"/>
              </p:ext>
            </p:extLst>
          </p:nvPr>
        </p:nvGraphicFramePr>
        <p:xfrm>
          <a:off x="456840" y="2241642"/>
          <a:ext cx="8229600" cy="240792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A- Receita de impostos e Transferências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40.285.222,93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Despesas da Manutenção e Desenvolvimento do Ensino</a:t>
                      </a:r>
                      <a:endParaRPr lang="pt-BR" sz="1800" b="0" strike="noStrike" spc="-1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B- Limite mínimo (25% de A)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10.071.305,73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25,00%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C- Despesa Realizada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10.335.753,69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25,66% 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A62BBBB-0696-445F-A212-1E4FFBC0295C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14</a:t>
            </a:fld>
            <a:endParaRPr lang="pt-BR" sz="1200" b="0" strike="noStrike" spc="-1" dirty="0">
              <a:latin typeface="Times New Roman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7819155" y="20083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DEE3E8A4-DA77-4399-B53A-B4F242EFC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300B5FC-8721-4080-904C-14A12F582898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1511B11-6223-4EE9-904F-D584B20BA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422169"/>
              </p:ext>
            </p:extLst>
          </p:nvPr>
        </p:nvGraphicFramePr>
        <p:xfrm>
          <a:off x="456840" y="4630833"/>
          <a:ext cx="8229600" cy="204216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2623972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04270327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715001823"/>
                    </a:ext>
                  </a:extLst>
                </a:gridCol>
              </a:tblGrid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Pagamento dos Profissionais do Magistério </a:t>
                      </a:r>
                      <a:endParaRPr lang="pt-BR" sz="1800" b="0" strike="noStrike" spc="-1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43409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D- Receita Recebidas do FUNDEB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27.572.412,41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85820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E- Pagamento de profissionais (70%)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19.300.688,69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70,00%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95020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F- Despesa Realizada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0" u="none" strike="noStrike" kern="1200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19.477.921,59</a:t>
                      </a:r>
                      <a:endParaRPr lang="pt-BR" sz="1800" b="0" i="0" u="none" strike="noStrike" kern="1200" spc="-1" noProof="0" dirty="0"/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70,64%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711520"/>
                  </a:ext>
                </a:extLst>
              </a:tr>
            </a:tbl>
          </a:graphicData>
        </a:graphic>
      </p:graphicFrame>
      <p:pic>
        <p:nvPicPr>
          <p:cNvPr id="3" name="Imagem 3">
            <a:extLst>
              <a:ext uri="{FF2B5EF4-FFF2-40B4-BE49-F238E27FC236}">
                <a16:creationId xmlns:a16="http://schemas.microsoft.com/office/drawing/2014/main" id="{099B4C50-3816-4BC8-810B-EEB9B1923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05486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B70437D-D93B-48F4-9BF4-0F6C17191225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444600" y="11602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Aplicação </a:t>
            </a:r>
            <a:r>
              <a:rPr lang="pt-BR" sz="4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em </a:t>
            </a:r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Saúde</a:t>
            </a:r>
            <a:r>
              <a:rPr lang="pt-BR" sz="4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</a:t>
            </a:r>
            <a:endParaRPr lang="pt-BR" sz="4400" b="1" strike="noStrike" spc="-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27" name="Table 2"/>
          <p:cNvGraphicFramePr/>
          <p:nvPr>
            <p:extLst>
              <p:ext uri="{D42A27DB-BD31-4B8C-83A1-F6EECF244321}">
                <p14:modId xmlns:p14="http://schemas.microsoft.com/office/powerpoint/2010/main" val="1132221381"/>
              </p:ext>
            </p:extLst>
          </p:nvPr>
        </p:nvGraphicFramePr>
        <p:xfrm>
          <a:off x="457200" y="2149740"/>
          <a:ext cx="8229600" cy="43891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Receitas</a:t>
                      </a:r>
                      <a:endParaRPr lang="pt-B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de Impostos e Transferências Constitucionais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38.019.347,59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Despesas Próprias com Saúde</a:t>
                      </a:r>
                      <a:endParaRPr lang="pt-B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A- Despesas com saúde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17.264.381,90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B- Despesas custeadas com recursos vinculados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11.547.741,39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Cálculo dos Gastos</a:t>
                      </a:r>
                      <a:endParaRPr lang="pt-B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Total das Despesas Próprias com Saúde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5.716.640,51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% das Despesas Próprias com Saúde – mínimo 15%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15,04%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8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55A34E9-97FF-4CB3-B692-6F3D3D9774BF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29" name="CustomShape 4"/>
          <p:cNvSpPr/>
          <p:nvPr/>
        </p:nvSpPr>
        <p:spPr>
          <a:xfrm>
            <a:off x="7727760" y="1931363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330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12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C4F063EC-16D5-48A6-A4F4-40D9A8EAF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882094D9-41F2-4F0F-9B01-2EDEC8AAC330}"/>
              </a:ext>
            </a:extLst>
          </p:cNvPr>
          <p:cNvSpPr/>
          <p:nvPr/>
        </p:nvSpPr>
        <p:spPr>
          <a:xfrm>
            <a:off x="0" y="3175"/>
            <a:ext cx="9144000" cy="1357875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1015AD5-F05A-43FE-A50B-C73E043E1849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8788B8AB-0C6B-405A-888F-969F529FF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19864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30ABE1B4-3F7E-42A5-ACEE-877707E63C5D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539619" y="1549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Receita Corrente Líquida</a:t>
            </a:r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– RCL  </a:t>
            </a:r>
            <a:b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</a:br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2021</a:t>
            </a:r>
            <a:endParaRPr lang="pt-BR" sz="4000" strike="noStrike" spc="-1" dirty="0">
              <a:ea typeface="+mn-lt"/>
              <a:cs typeface="+mn-lt"/>
            </a:endParaRPr>
          </a:p>
        </p:txBody>
      </p:sp>
      <p:graphicFrame>
        <p:nvGraphicFramePr>
          <p:cNvPr id="356" name="Table 2"/>
          <p:cNvGraphicFramePr/>
          <p:nvPr>
            <p:extLst>
              <p:ext uri="{D42A27DB-BD31-4B8C-83A1-F6EECF244321}">
                <p14:modId xmlns:p14="http://schemas.microsoft.com/office/powerpoint/2010/main" val="1199192117"/>
              </p:ext>
            </p:extLst>
          </p:nvPr>
        </p:nvGraphicFramePr>
        <p:xfrm>
          <a:off x="463864" y="3125992"/>
          <a:ext cx="8229599" cy="3022646"/>
        </p:xfrm>
        <a:graphic>
          <a:graphicData uri="http://schemas.openxmlformats.org/drawingml/2006/table">
            <a:tbl>
              <a:tblPr/>
              <a:tblGrid>
                <a:gridCol w="4644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Impostos, taxas e Contribuição de Melhoria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2.941.999,04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3.658.488,39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367.785,56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Serviços 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49,50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Transferências Correntes 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79.566.200,89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323.624,56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1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86.858.147,94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7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0545E96-67BF-433E-9953-32DA05E4C731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58" name="CustomShape 4"/>
          <p:cNvSpPr/>
          <p:nvPr/>
        </p:nvSpPr>
        <p:spPr>
          <a:xfrm>
            <a:off x="7641782" y="2769648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359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3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EFFD6824-44DC-4D2C-ACAE-53D7CBBE2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C20B4BEE-D92B-43B0-AD6D-474F529318D1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27200-FB32-4D22-9622-D0737394D91E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33A575BA-9422-4077-819A-14BFF9452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19864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65F6A6F-2434-4B2F-91E3-7A5A9E7A1F26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extShape 1"/>
          <p:cNvSpPr txBox="1"/>
          <p:nvPr/>
        </p:nvSpPr>
        <p:spPr>
          <a:xfrm>
            <a:off x="251640" y="1514572"/>
            <a:ext cx="843480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Receita Corrente Líquida</a:t>
            </a:r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– RCL  </a:t>
            </a:r>
            <a:br>
              <a:rPr b="1" dirty="0"/>
            </a:br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2021</a:t>
            </a:r>
            <a:endParaRPr lang="pt-BR" sz="4000" b="1" strike="noStrike" spc="-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61" name="Table 2"/>
          <p:cNvGraphicFramePr/>
          <p:nvPr>
            <p:extLst>
              <p:ext uri="{D42A27DB-BD31-4B8C-83A1-F6EECF244321}">
                <p14:modId xmlns:p14="http://schemas.microsoft.com/office/powerpoint/2010/main" val="2898058415"/>
              </p:ext>
            </p:extLst>
          </p:nvPr>
        </p:nvGraphicFramePr>
        <p:xfrm>
          <a:off x="457200" y="3040034"/>
          <a:ext cx="8229600" cy="31394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Deduções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Contrib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Ser. Reg. </a:t>
                      </a: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Própr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Previdência 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3.045.559,51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Compensação </a:t>
                      </a: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Financ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entre Regimes   Previdência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78.693,94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Dedução de Receita p/ Formação do FUNDEB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7.030.006,90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10.154.260,35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Corrente Líquida - RCL</a:t>
                      </a:r>
                      <a:endParaRPr lang="pt-BR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76.703.887,59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6721117-7F63-4703-929D-8D40495C62E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63" name="CustomShape 4"/>
          <p:cNvSpPr/>
          <p:nvPr/>
        </p:nvSpPr>
        <p:spPr>
          <a:xfrm>
            <a:off x="7661402" y="2812514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364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3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D2247CA8-F476-4A08-B9BC-002B20BD5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E52EE4BE-B40B-481F-8F8F-46640FB90213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045FD85-722F-4FCF-9567-1E4DF151C2D6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AF33CEB4-26D2-4C2C-A2DA-12FDD5323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664" y="119864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3C93C748-6B53-4FC0-B575-EDAA75FCF4FF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Espaço Reservado para Conteúdo 8" descr="Aperto de mão de negócios"/>
          <p:cNvPicPr/>
          <p:nvPr/>
        </p:nvPicPr>
        <p:blipFill>
          <a:blip r:embed="rId2"/>
          <a:stretch/>
        </p:blipFill>
        <p:spPr>
          <a:xfrm>
            <a:off x="0" y="0"/>
            <a:ext cx="4647960" cy="6857640"/>
          </a:xfrm>
          <a:prstGeom prst="rect">
            <a:avLst/>
          </a:prstGeom>
          <a:ln>
            <a:noFill/>
          </a:ln>
        </p:spPr>
      </p:pic>
      <p:sp>
        <p:nvSpPr>
          <p:cNvPr id="366" name="TextShape 1"/>
          <p:cNvSpPr txBox="1"/>
          <p:nvPr/>
        </p:nvSpPr>
        <p:spPr>
          <a:xfrm>
            <a:off x="4648320" y="0"/>
            <a:ext cx="4495320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pt-BR" sz="5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LIMITES COM PESSOAL</a:t>
            </a:r>
          </a:p>
        </p:txBody>
      </p:sp>
      <p:sp>
        <p:nvSpPr>
          <p:cNvPr id="3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15376B1-F669-473B-AF3D-8B76651E1E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5358267" y="5310623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975610B5-8493-4CFA-8852-B5F01F2BE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003" y="738090"/>
            <a:ext cx="2743200" cy="89608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0E6B5AE-AAC1-4E34-B601-1FB012E84CCD}"/>
              </a:ext>
            </a:extLst>
          </p:cNvPr>
          <p:cNvSpPr txBox="1"/>
          <p:nvPr/>
        </p:nvSpPr>
        <p:spPr>
          <a:xfrm>
            <a:off x="4614322" y="5924532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67836506-F420-4FE9-B9A8-888A22F0F248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368" name="TextShape 1"/>
          <p:cNvSpPr txBox="1"/>
          <p:nvPr/>
        </p:nvSpPr>
        <p:spPr>
          <a:xfrm>
            <a:off x="450627" y="127315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Gastos com Pessoal</a:t>
            </a:r>
            <a:endParaRPr lang="pt-BR" sz="4400" b="1" strike="noStrike" spc="-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69" name="Table 2"/>
          <p:cNvGraphicFramePr/>
          <p:nvPr>
            <p:extLst>
              <p:ext uri="{D42A27DB-BD31-4B8C-83A1-F6EECF244321}">
                <p14:modId xmlns:p14="http://schemas.microsoft.com/office/powerpoint/2010/main" val="652525324"/>
              </p:ext>
            </p:extLst>
          </p:nvPr>
        </p:nvGraphicFramePr>
        <p:xfrm>
          <a:off x="201282" y="2429773"/>
          <a:ext cx="8696566" cy="3885762"/>
        </p:xfrm>
        <a:graphic>
          <a:graphicData uri="http://schemas.openxmlformats.org/drawingml/2006/table">
            <a:tbl>
              <a:tblPr/>
              <a:tblGrid>
                <a:gridCol w="3559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Quadrimestre/2021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8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Total com Pessoal - DTP</a:t>
                      </a:r>
                      <a:endParaRPr lang="pt-BR" sz="1800" b="1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  <a:ea typeface="Microsoft YaHei"/>
                        </a:rPr>
                        <a:t>36.983.077,94</a:t>
                      </a:r>
                      <a:endParaRPr lang="pt-BR" b="1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48,22%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2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Prudencial 95%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39.349.094,34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51,30%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Máximo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41.420.099,30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54,00%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Excesso a Regularizar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63710B-B3C8-45B1-AE9F-273EB0BD729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71" name="CustomShape 4"/>
          <p:cNvSpPr/>
          <p:nvPr/>
        </p:nvSpPr>
        <p:spPr>
          <a:xfrm>
            <a:off x="7918312" y="2236848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BAF427D5-4D8B-40D6-9EED-5BF1010A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F7F08DA-97AB-4196-B841-DCA5A99FED8F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97C26B17-2878-4E0E-ADFC-EF43CA531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34241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47032A1-681B-4628-9D86-2F2F99EA2584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380880" y="856028"/>
            <a:ext cx="8305560" cy="5652000"/>
          </a:xfrm>
          <a:prstGeom prst="rect">
            <a:avLst/>
          </a:prstGeom>
          <a:noFill/>
          <a:ln>
            <a:noFill/>
          </a:ln>
        </p:spPr>
        <p:txBody>
          <a:bodyPr lIns="0" tIns="45720" rIns="0" bIns="0" anchor="ctr">
            <a:noAutofit/>
          </a:bodyPr>
          <a:lstStyle/>
          <a:p>
            <a:pPr algn="ctr"/>
            <a:r>
              <a:rPr lang="pt-BR" sz="66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FUNDAMENTOS E CONCEITOS </a:t>
            </a:r>
            <a:endParaRPr lang="pt-BR" sz="6600" b="1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D5B192-1DC9-4185-A304-F82423AA5D0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Rectangle 1130">
            <a:extLst>
              <a:ext uri="{FF2B5EF4-FFF2-40B4-BE49-F238E27FC236}">
                <a16:creationId xmlns:a16="http://schemas.microsoft.com/office/drawing/2014/main" id="{ECC5D7E5-EEFD-459A-A5AF-425B28B3C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8" name="Fluxograma: Documento 7">
            <a:extLst>
              <a:ext uri="{FF2B5EF4-FFF2-40B4-BE49-F238E27FC236}">
                <a16:creationId xmlns:a16="http://schemas.microsoft.com/office/drawing/2014/main" id="{BEB6537E-9271-4F11-9222-841A26098C20}"/>
              </a:ext>
            </a:extLst>
          </p:cNvPr>
          <p:cNvSpPr/>
          <p:nvPr/>
        </p:nvSpPr>
        <p:spPr>
          <a:xfrm>
            <a:off x="0" y="-24208"/>
            <a:ext cx="9144000" cy="148161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D0B5A11-ED1E-4A67-9D33-36D991BE896A}"/>
              </a:ext>
            </a:extLst>
          </p:cNvPr>
          <p:cNvSpPr txBox="1"/>
          <p:nvPr/>
        </p:nvSpPr>
        <p:spPr>
          <a:xfrm>
            <a:off x="1691680" y="172841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B49B22AC-1124-418C-A369-1A9123A06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34241"/>
            <a:ext cx="2743200" cy="89608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505E2E1-9E34-4785-BF1C-A614BF73E91F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694548" y="0"/>
            <a:ext cx="7701469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1199"/>
              </a:spcBef>
            </a:pPr>
            <a:r>
              <a:rPr lang="pt-BR" sz="5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DÍVIDA PÚBLICA E RESULTADO DO EXERCÍCIO</a:t>
            </a:r>
          </a:p>
        </p:txBody>
      </p:sp>
      <p:sp>
        <p:nvSpPr>
          <p:cNvPr id="3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15376B1-F669-473B-AF3D-8B76651E1E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454042" y="5146403"/>
            <a:ext cx="4246531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latin typeface="Arial"/>
              </a:rPr>
              <a:t>Metas Fiscais 2021</a:t>
            </a:r>
            <a:endParaRPr lang="pt-BR" b="1" strike="noStrike" spc="-1">
              <a:latin typeface="Arial"/>
              <a:cs typeface="Arial"/>
            </a:endParaRPr>
          </a:p>
          <a:p>
            <a:pPr algn="ctr"/>
            <a:r>
              <a:rPr lang="pt-BR" b="1" strike="noStrike" spc="-1" dirty="0">
                <a:latin typeface="Arial"/>
              </a:rPr>
              <a:t>Audiência Pública – 3º Quadrimestre</a:t>
            </a:r>
            <a:r>
              <a:rPr lang="pt-BR" b="1" spc="-1" dirty="0">
                <a:latin typeface="Arial"/>
              </a:rPr>
              <a:t> </a:t>
            </a:r>
            <a:endParaRPr lang="pt-BR" b="1" strike="noStrike" spc="-1">
              <a:latin typeface="Arial"/>
              <a:cs typeface="Arial"/>
            </a:endParaRP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975610B5-8493-4CFA-8852-B5F01F2BE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46" y="364280"/>
            <a:ext cx="3663350" cy="119800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A7B88B8-1B22-4B15-B580-318B332F29C6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331207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67836506-F420-4FE9-B9A8-888A22F0F248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368" name="TextShape 1"/>
          <p:cNvSpPr txBox="1"/>
          <p:nvPr/>
        </p:nvSpPr>
        <p:spPr>
          <a:xfrm>
            <a:off x="450627" y="127315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Dívida Consolidada</a:t>
            </a:r>
            <a:endParaRPr lang="pt-BR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69" name="Table 2"/>
          <p:cNvGraphicFramePr/>
          <p:nvPr>
            <p:extLst>
              <p:ext uri="{D42A27DB-BD31-4B8C-83A1-F6EECF244321}">
                <p14:modId xmlns:p14="http://schemas.microsoft.com/office/powerpoint/2010/main" val="2460128159"/>
              </p:ext>
            </p:extLst>
          </p:nvPr>
        </p:nvGraphicFramePr>
        <p:xfrm>
          <a:off x="244414" y="2516037"/>
          <a:ext cx="8696565" cy="3450512"/>
        </p:xfrm>
        <a:graphic>
          <a:graphicData uri="http://schemas.openxmlformats.org/drawingml/2006/table">
            <a:tbl>
              <a:tblPr/>
              <a:tblGrid>
                <a:gridCol w="334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Quadrimestre/2021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67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R$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202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  <a:endParaRPr lang="pt-BR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3.537.953,08</a:t>
                      </a:r>
                      <a:endParaRPr lang="pt-BR" sz="1800" b="1" strike="noStrike" kern="1200" spc="-1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Corrente Líquida - RCL</a:t>
                      </a:r>
                      <a:endParaRPr lang="pt-BR" b="1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76.703.887,59</a:t>
                      </a:r>
                      <a:endParaRPr lang="pt-BR" sz="1800" b="1" i="0" u="none" strike="noStrike" spc="-1" noProof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- DCL</a:t>
                      </a:r>
                      <a:endParaRPr lang="pt-BR" b="1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3.537.953,08</a:t>
                      </a:r>
                      <a:endParaRPr lang="pt-BR" sz="18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4,61%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Excesso a Regularizar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63710B-B3C8-45B1-AE9F-273EB0BD729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71" name="CustomShape 4"/>
          <p:cNvSpPr/>
          <p:nvPr/>
        </p:nvSpPr>
        <p:spPr>
          <a:xfrm>
            <a:off x="7918312" y="2294357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BAF427D5-4D8B-40D6-9EED-5BF1010A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F7F08DA-97AB-4196-B841-DCA5A99FED8F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7B9CBB0C-811F-4B2D-9CED-70218C96A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34241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DCDDFC3-9F88-47D5-85A3-DE678170C948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289724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67836506-F420-4FE9-B9A8-888A22F0F248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368" name="TextShape 1"/>
          <p:cNvSpPr txBox="1"/>
          <p:nvPr/>
        </p:nvSpPr>
        <p:spPr>
          <a:xfrm>
            <a:off x="450627" y="127315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Resultado do Exercício</a:t>
            </a:r>
            <a:endParaRPr lang="pt-BR" sz="4400">
              <a:solidFill>
                <a:schemeClr val="accent6">
                  <a:lumMod val="50000"/>
                </a:schemeClr>
              </a:solidFill>
              <a:cs typeface="Calibri"/>
            </a:endParaRPr>
          </a:p>
        </p:txBody>
      </p:sp>
      <p:graphicFrame>
        <p:nvGraphicFramePr>
          <p:cNvPr id="369" name="Table 2"/>
          <p:cNvGraphicFramePr/>
          <p:nvPr>
            <p:extLst>
              <p:ext uri="{D42A27DB-BD31-4B8C-83A1-F6EECF244321}">
                <p14:modId xmlns:p14="http://schemas.microsoft.com/office/powerpoint/2010/main" val="3236006307"/>
              </p:ext>
            </p:extLst>
          </p:nvPr>
        </p:nvGraphicFramePr>
        <p:xfrm>
          <a:off x="230037" y="2616678"/>
          <a:ext cx="8696565" cy="3439616"/>
        </p:xfrm>
        <a:graphic>
          <a:graphicData uri="http://schemas.openxmlformats.org/drawingml/2006/table">
            <a:tbl>
              <a:tblPr/>
              <a:tblGrid>
                <a:gridCol w="334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0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Quadrimestre/2021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607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R$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LDO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139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Resultado Primário</a:t>
                      </a:r>
                      <a:endParaRPr lang="pt-BR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3.508.685,08</a:t>
                      </a:r>
                      <a:endParaRPr lang="pt-BR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153.000,00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67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Resultado Nominal</a:t>
                      </a:r>
                      <a:endParaRPr lang="pt-BR" b="1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3.869.607,91</a:t>
                      </a:r>
                      <a:endParaRPr lang="pt-BR" sz="1800" b="1" i="0" u="none" strike="noStrike" spc="-1" noProof="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565.000,00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Juros e Variações Ativos</a:t>
                      </a:r>
                      <a:endParaRPr lang="pt-BR" b="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362.251,13</a:t>
                      </a:r>
                      <a:endParaRPr lang="pt-BR" b="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0" u="none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Juros e Variações Passivos</a:t>
                      </a:r>
                      <a:endParaRPr lang="pt-BR" sz="1800" b="0" i="0" u="none" strike="noStrike" spc="-1" noProof="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1.328,30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63710B-B3C8-45B1-AE9F-273EB0BD729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71" name="CustomShape 4"/>
          <p:cNvSpPr/>
          <p:nvPr/>
        </p:nvSpPr>
        <p:spPr>
          <a:xfrm>
            <a:off x="7975821" y="243813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BAF427D5-4D8B-40D6-9EED-5BF1010A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F7F08DA-97AB-4196-B841-DCA5A99FED8F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32204F86-305F-45EA-B9C6-430ED1784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34241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A2303678-7815-416C-843A-283C3C06BC83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346409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306361" y="0"/>
            <a:ext cx="8520976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1199"/>
              </a:spcBef>
            </a:pPr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Limite para Gastos do Poder Legislativo com Base na Receita Realizada no Exercício Anterior</a:t>
            </a:r>
            <a:endParaRPr lang="pt-BR" sz="4000" b="1" spc="-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1199"/>
              </a:spcBef>
            </a:pPr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Art. 29-A da CF</a:t>
            </a:r>
            <a:endParaRPr lang="pt-BR" sz="4000" b="1" spc="-1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15376B1-F669-473B-AF3D-8B76651E1E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454042" y="5146403"/>
            <a:ext cx="4246531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latin typeface="Arial"/>
              </a:rPr>
              <a:t>Metas Fiscais 2021</a:t>
            </a:r>
            <a:endParaRPr lang="pt-BR" b="1" strike="noStrike" spc="-1">
              <a:latin typeface="Arial"/>
              <a:cs typeface="Arial"/>
            </a:endParaRPr>
          </a:p>
          <a:p>
            <a:pPr algn="ctr"/>
            <a:r>
              <a:rPr lang="pt-BR" b="1" strike="noStrike" spc="-1" dirty="0">
                <a:latin typeface="Arial"/>
              </a:rPr>
              <a:t>Audiência Pública – 3º Quadrimestre</a:t>
            </a:r>
            <a:r>
              <a:rPr lang="pt-BR" b="1" spc="-1" dirty="0">
                <a:latin typeface="Arial"/>
              </a:rPr>
              <a:t> </a:t>
            </a:r>
            <a:endParaRPr lang="pt-BR" b="1" strike="noStrike" spc="-1">
              <a:latin typeface="Arial"/>
              <a:cs typeface="Arial"/>
            </a:endParaRP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975610B5-8493-4CFA-8852-B5F01F2BE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46" y="364280"/>
            <a:ext cx="3663350" cy="119800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01EF880-C175-4310-BC2A-7127DAB74D0D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419030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367091" y="127599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Receita </a:t>
            </a:r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Realizada em 2020</a:t>
            </a:r>
            <a:endParaRPr lang="pt-BR" sz="4000" b="1" strike="noStrike" spc="-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56" name="Table 2"/>
          <p:cNvGraphicFramePr/>
          <p:nvPr>
            <p:extLst>
              <p:ext uri="{D42A27DB-BD31-4B8C-83A1-F6EECF244321}">
                <p14:modId xmlns:p14="http://schemas.microsoft.com/office/powerpoint/2010/main" val="722751373"/>
              </p:ext>
            </p:extLst>
          </p:nvPr>
        </p:nvGraphicFramePr>
        <p:xfrm>
          <a:off x="478241" y="2464634"/>
          <a:ext cx="8229597" cy="3501856"/>
        </p:xfrm>
        <a:graphic>
          <a:graphicData uri="http://schemas.openxmlformats.org/drawingml/2006/table">
            <a:tbl>
              <a:tblPr/>
              <a:tblGrid>
                <a:gridCol w="548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6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1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Impostos, taxas e Contribuição de Melhoria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2.227.479,43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1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 da União </a:t>
                      </a:r>
                      <a:endParaRPr lang="pt-BR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22.315.655,22</a:t>
                      </a:r>
                      <a:endParaRPr lang="pt-BR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 do Estado</a:t>
                      </a:r>
                      <a:endParaRPr lang="pt-BR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6.357.852,01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6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Cont. Custeio do Serv. Iluminação Pública - COSIP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319.653,65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4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Transferências Correntes 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10.294,37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6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292.482,10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41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Total Geral</a:t>
                      </a:r>
                      <a:endParaRPr lang="pt-BR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1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31.523.416,78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7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0545E96-67BF-433E-9953-32DA05E4C731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58" name="CustomShape 4"/>
          <p:cNvSpPr/>
          <p:nvPr/>
        </p:nvSpPr>
        <p:spPr>
          <a:xfrm>
            <a:off x="7641782" y="2252063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359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3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EFFD6824-44DC-4D2C-ACAE-53D7CBBE2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C20B4BEE-D92B-43B0-AD6D-474F529318D1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27200-FB32-4D22-9622-D0737394D91E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33A575BA-9422-4077-819A-14BFF9452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19864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A745CD18-F7DF-4D5B-A5C6-27D40E3392E0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327626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D2F4CC9E-7A73-4F09-B2F4-8C6D7B469093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321" name="TextShape 1"/>
          <p:cNvSpPr txBox="1"/>
          <p:nvPr/>
        </p:nvSpPr>
        <p:spPr>
          <a:xfrm>
            <a:off x="323528" y="1211569"/>
            <a:ext cx="8229240" cy="1013244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/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Duodécimo</a:t>
            </a:r>
            <a:endParaRPr lang="pt-BR" sz="4000" b="1" strike="noStrike" spc="-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22" name="Table 2"/>
          <p:cNvGraphicFramePr/>
          <p:nvPr>
            <p:extLst>
              <p:ext uri="{D42A27DB-BD31-4B8C-83A1-F6EECF244321}">
                <p14:modId xmlns:p14="http://schemas.microsoft.com/office/powerpoint/2010/main" val="3437313415"/>
              </p:ext>
            </p:extLst>
          </p:nvPr>
        </p:nvGraphicFramePr>
        <p:xfrm>
          <a:off x="456840" y="2241642"/>
          <a:ext cx="8229579" cy="2387435"/>
        </p:xfrm>
        <a:graphic>
          <a:graphicData uri="http://schemas.openxmlformats.org/drawingml/2006/table">
            <a:tbl>
              <a:tblPr/>
              <a:tblGrid>
                <a:gridCol w="465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A- Receita Realizada em 2020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31.523.416,78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20"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Cálculo do Duodécimo para o Exercício de 2021</a:t>
                      </a:r>
                      <a:endParaRPr lang="pt-BR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B- Limite Anual para Repasse (7% de A)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2.206.639,17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5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C- </a:t>
                      </a:r>
                      <a:r>
                        <a:rPr lang="pt-BR" sz="1800" b="0" i="0" u="none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Limite Mensal para Repasse (1/12 de B)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183.886,60</a:t>
                      </a:r>
                      <a:endParaRPr lang="pt-BR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7,00%</a:t>
                      </a:r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A62BBBB-0696-445F-A212-1E4FFBC0295C}" type="slidenum">
              <a:rPr lang="pt-BR" sz="1200" b="0" strike="noStrike" spc="-1" dirty="0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25</a:t>
            </a:fld>
            <a:endParaRPr lang="pt-BR" sz="1200" b="0" strike="noStrike" spc="-1" dirty="0">
              <a:latin typeface="Times New Roman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7718514" y="20083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9" name="Rectangle 1130">
            <a:extLst>
              <a:ext uri="{FF2B5EF4-FFF2-40B4-BE49-F238E27FC236}">
                <a16:creationId xmlns:a16="http://schemas.microsoft.com/office/drawing/2014/main" id="{DEE3E8A4-DA77-4399-B53A-B4F242EFC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300B5FC-8721-4080-904C-14A12F582898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1511B11-6223-4EE9-904F-D584B20BA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04473"/>
              </p:ext>
            </p:extLst>
          </p:nvPr>
        </p:nvGraphicFramePr>
        <p:xfrm>
          <a:off x="456841" y="4645211"/>
          <a:ext cx="8229594" cy="1440501"/>
        </p:xfrm>
        <a:graphic>
          <a:graphicData uri="http://schemas.openxmlformats.org/drawingml/2006/table">
            <a:tbl>
              <a:tblPr/>
              <a:tblGrid>
                <a:gridCol w="4658810">
                  <a:extLst>
                    <a:ext uri="{9D8B030D-6E8A-4147-A177-3AD203B41FA5}">
                      <a16:colId xmlns:a16="http://schemas.microsoft.com/office/drawing/2014/main" val="2262397298"/>
                    </a:ext>
                  </a:extLst>
                </a:gridCol>
                <a:gridCol w="2280211">
                  <a:extLst>
                    <a:ext uri="{9D8B030D-6E8A-4147-A177-3AD203B41FA5}">
                      <a16:colId xmlns:a16="http://schemas.microsoft.com/office/drawing/2014/main" val="4042703278"/>
                    </a:ext>
                  </a:extLst>
                </a:gridCol>
                <a:gridCol w="1290573">
                  <a:extLst>
                    <a:ext uri="{9D8B030D-6E8A-4147-A177-3AD203B41FA5}">
                      <a16:colId xmlns:a16="http://schemas.microsoft.com/office/drawing/2014/main" val="715001823"/>
                    </a:ext>
                  </a:extLst>
                </a:gridCol>
              </a:tblGrid>
              <a:tr h="43466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Pagamento do </a:t>
                      </a:r>
                      <a:r>
                        <a:rPr lang="pt-BR" sz="1800" b="1" i="0" u="none" strike="noStrike" spc="-1" noProof="0" dirty="0">
                          <a:solidFill>
                            <a:schemeClr val="bg1"/>
                          </a:solidFill>
                          <a:latin typeface="Arial"/>
                        </a:rPr>
                        <a:t>Duodécimo no Exercício de 2021</a:t>
                      </a: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  <a:endParaRPr lang="pt-BR" sz="1800" b="0" strike="noStrike" spc="-1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43409"/>
                  </a:ext>
                </a:extLst>
              </a:tr>
              <a:tr h="376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D- Valor Repassado a Título de Duodécimo em 2021 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2.206.639,20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85820"/>
                  </a:ext>
                </a:extLst>
              </a:tr>
              <a:tr h="361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E- Valor Repassado a Menor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95020"/>
                  </a:ext>
                </a:extLst>
              </a:tr>
            </a:tbl>
          </a:graphicData>
        </a:graphic>
      </p:graphicFrame>
      <p:pic>
        <p:nvPicPr>
          <p:cNvPr id="3" name="Imagem 3">
            <a:extLst>
              <a:ext uri="{FF2B5EF4-FFF2-40B4-BE49-F238E27FC236}">
                <a16:creationId xmlns:a16="http://schemas.microsoft.com/office/drawing/2014/main" id="{099B4C50-3816-4BC8-810B-EEB9B1923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05486"/>
            <a:ext cx="2743200" cy="8960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267161C-3A85-41FF-8E04-291DFBD2C1BB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145742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TextShape 1"/>
          <p:cNvSpPr txBox="1"/>
          <p:nvPr/>
        </p:nvSpPr>
        <p:spPr>
          <a:xfrm>
            <a:off x="567943" y="1283259"/>
            <a:ext cx="8229240" cy="1315168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Audiência Pública</a:t>
            </a:r>
          </a:p>
        </p:txBody>
      </p:sp>
      <p:sp>
        <p:nvSpPr>
          <p:cNvPr id="421" name="TextShape 2"/>
          <p:cNvSpPr txBox="1"/>
          <p:nvPr/>
        </p:nvSpPr>
        <p:spPr>
          <a:xfrm>
            <a:off x="2507622" y="5404160"/>
            <a:ext cx="6624736" cy="43206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2259965">
              <a:lnSpc>
                <a:spcPct val="107000"/>
              </a:lnSpc>
              <a:spcAft>
                <a:spcPts val="1730"/>
              </a:spcAft>
            </a:pP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OBRIGADO!</a:t>
            </a:r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9A37D7C-8066-432E-BBE5-D2906E5512B9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7" name="Rectangle 1130">
            <a:extLst>
              <a:ext uri="{FF2B5EF4-FFF2-40B4-BE49-F238E27FC236}">
                <a16:creationId xmlns:a16="http://schemas.microsoft.com/office/drawing/2014/main" id="{C7B69CC8-7697-43BB-AA41-A986A4FB1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8" name="Fluxograma: Documento 7">
            <a:extLst>
              <a:ext uri="{FF2B5EF4-FFF2-40B4-BE49-F238E27FC236}">
                <a16:creationId xmlns:a16="http://schemas.microsoft.com/office/drawing/2014/main" id="{367F5A7D-9DF6-478D-A25C-0A5AA23191B7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C85C1AE-5E55-4B7A-905A-4A107086F392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2509E3EA-9850-4C42-8B46-02987B4E3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22807"/>
            <a:ext cx="6021237" cy="197438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D8B9376-F034-4DE6-8A73-8F0CEA41F599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264575" y="1283224"/>
            <a:ext cx="8617428" cy="1099508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 fontScale="97000"/>
          </a:bodyPr>
          <a:lstStyle/>
          <a:p>
            <a:pPr algn="ctr"/>
            <a:r>
              <a:rPr lang="pt-BR" sz="41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Fundamentos Legais e Conceitos</a:t>
            </a:r>
            <a:r>
              <a:rPr lang="pt-BR" sz="41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</a:t>
            </a:r>
            <a:endParaRPr lang="pt-BR" sz="4100" b="1" strike="noStrike" spc="-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451480" y="2269016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Lei de Responsabilidade Fiscal</a:t>
            </a: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 Art. 9º -... </a:t>
            </a: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§4º - Até o final dos meses de maio, setembro e fevereiro, o Poder Executivo demonstrará e avaliará o cumprimento das metas fiscais de cada quadrimestre, em audiência pública na comissão referida no §1º do art. 166 da Constituição ou equivalente nas Casas Legislativas estaduais e municipais</a:t>
            </a:r>
            <a:r>
              <a:rPr lang="pt-BR" sz="2600" b="0" strike="noStrike" spc="-1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5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7852202-6340-4D34-8666-616FEAA3157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7" name="Rectangle 1130">
            <a:extLst>
              <a:ext uri="{FF2B5EF4-FFF2-40B4-BE49-F238E27FC236}">
                <a16:creationId xmlns:a16="http://schemas.microsoft.com/office/drawing/2014/main" id="{4593D8A4-1D58-4C0E-94FF-08B1A277C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8" name="Fluxograma: Documento 7">
            <a:extLst>
              <a:ext uri="{FF2B5EF4-FFF2-40B4-BE49-F238E27FC236}">
                <a16:creationId xmlns:a16="http://schemas.microsoft.com/office/drawing/2014/main" id="{0B711A62-C9D3-4E5B-BD0F-62CEC8F11C16}"/>
              </a:ext>
            </a:extLst>
          </p:cNvPr>
          <p:cNvSpPr/>
          <p:nvPr/>
        </p:nvSpPr>
        <p:spPr>
          <a:xfrm>
            <a:off x="0" y="3175"/>
            <a:ext cx="9144000" cy="1363882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78BDD97-BB63-4197-93EC-DE5FFE7225C2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 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AEE84575-E421-4D7C-94C5-4ED8228F8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532" y="105486"/>
            <a:ext cx="2743200" cy="89608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CA13A26-4ACA-4059-83A9-6D6C8AE8E11B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44488" y="2458359"/>
            <a:ext cx="8229240" cy="404096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spc="-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Constituição Federal</a:t>
            </a:r>
            <a:endParaRPr lang="pt-BR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spc="-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 Art. 166 - ...</a:t>
            </a:r>
            <a:endParaRPr lang="pt-BR" sz="2400" spc="-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spc="-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§1º - Caberá a uma comissão mista permanente...:</a:t>
            </a:r>
            <a:endParaRPr lang="pt-BR" sz="2400" spc="-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spc="-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II - ...Exercer o acompanhamento e a fiscalização orçamentária</a:t>
            </a:r>
            <a:endParaRPr lang="pt-BR" sz="2400" spc="-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algn="just"/>
            <a:endParaRPr lang="pt-BR" sz="2400" spc="-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algn="just"/>
            <a:r>
              <a:rPr lang="pt-BR" sz="2400" spc="-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Caberá à Comissão Permanente de Finanças: </a:t>
            </a:r>
            <a:endParaRPr lang="pt-BR" sz="2400" spc="-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algn="just"/>
            <a:r>
              <a:rPr lang="pt-BR" sz="2400" spc="-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II - Examinar e emitir parecer sobre planos e programas municipais e exercer o acompanhamento e a fiscalização orçamentária, sem prejuízo da atuação das demais comissões da Câmara Municipal. </a:t>
            </a:r>
            <a:endParaRPr lang="pt-BR" sz="2400" spc="-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algn="just"/>
            <a:endParaRPr lang="pt-BR" sz="2400" spc="-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" name="TextShape 1"/>
          <p:cNvSpPr txBox="1">
            <a:spLocks noGrp="1"/>
          </p:cNvSpPr>
          <p:nvPr>
            <p:ph type="title"/>
          </p:nvPr>
        </p:nvSpPr>
        <p:spPr>
          <a:xfrm>
            <a:off x="326499" y="1074486"/>
            <a:ext cx="8502410" cy="1128263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Fundamentos Legais e Conceitos</a:t>
            </a:r>
            <a:r>
              <a:rPr lang="pt-BR" sz="4000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</a:t>
            </a:r>
            <a:endParaRPr lang="pt-BR" sz="4000" b="0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7" name="Rectangle 1130">
            <a:extLst>
              <a:ext uri="{FF2B5EF4-FFF2-40B4-BE49-F238E27FC236}">
                <a16:creationId xmlns:a16="http://schemas.microsoft.com/office/drawing/2014/main" id="{CFFE4138-CAF1-4EC4-A58D-E94A7A6E0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8" name="Fluxograma: Documento 7">
            <a:extLst>
              <a:ext uri="{FF2B5EF4-FFF2-40B4-BE49-F238E27FC236}">
                <a16:creationId xmlns:a16="http://schemas.microsoft.com/office/drawing/2014/main" id="{BB42982F-BD74-4CB6-8E35-BA8627C6D6F0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D0FAE17-BA96-474C-BAF5-006530134E28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4">
            <a:extLst>
              <a:ext uri="{FF2B5EF4-FFF2-40B4-BE49-F238E27FC236}">
                <a16:creationId xmlns:a16="http://schemas.microsoft.com/office/drawing/2014/main" id="{729D06A1-914F-49CD-B54A-1D3ADE965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531" y="162996"/>
            <a:ext cx="2743200" cy="89608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515BD66-6157-4A25-8D19-921C3CA1F096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19040" y="2637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RECEITA</a:t>
            </a:r>
          </a:p>
        </p:txBody>
      </p:sp>
      <p:sp>
        <p:nvSpPr>
          <p:cNvPr id="2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10F04B4-4FF9-4E4E-B758-F6E530ACF539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Rectangle 1130">
            <a:extLst>
              <a:ext uri="{FF2B5EF4-FFF2-40B4-BE49-F238E27FC236}">
                <a16:creationId xmlns:a16="http://schemas.microsoft.com/office/drawing/2014/main" id="{A49030B5-0991-4C06-8BA4-0EFF2DF5B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4611BD5B-D29D-4D21-B3E8-B1E584E44AD4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6DF1025-093C-42F3-8716-4FA045512E43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1C306334-29F7-41EB-A6DF-EBC13E437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34241"/>
            <a:ext cx="2743200" cy="89608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460EDEE-CBA3-40FE-ACC4-4D08650AA91A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497982D0-71C0-4123-9906-80A8584383D1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68" name="TextShape 1"/>
          <p:cNvSpPr txBox="1"/>
          <p:nvPr/>
        </p:nvSpPr>
        <p:spPr>
          <a:xfrm>
            <a:off x="457380" y="1224867"/>
            <a:ext cx="8229240" cy="984489"/>
          </a:xfrm>
          <a:prstGeom prst="rect">
            <a:avLst/>
          </a:prstGeom>
          <a:noFill/>
          <a:ln>
            <a:noFill/>
          </a:ln>
        </p:spPr>
        <p:txBody>
          <a:bodyPr lIns="0" tIns="45720" rIns="0" bIns="0" anchor="ctr">
            <a:normAutofit/>
          </a:bodyPr>
          <a:lstStyle/>
          <a:p>
            <a:pPr algn="ctr"/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Receita</a:t>
            </a:r>
            <a:br>
              <a:rPr sz="1400" b="1" dirty="0"/>
            </a:br>
            <a:r>
              <a:rPr lang="pt-BR" sz="900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                          </a:t>
            </a:r>
            <a:r>
              <a:rPr lang="pt-BR" sz="900" spc="-1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pt-BR" sz="900" b="0" strike="noStrike" spc="-1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552709" y="1832948"/>
            <a:ext cx="8229240" cy="774178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Categoria Econômica </a:t>
            </a:r>
            <a:endParaRPr lang="pt-BR" sz="2400" b="0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615C151-E768-485F-966E-CE17A6801DA3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6</a:t>
            </a:fld>
            <a:endParaRPr lang="pt-BR" sz="1200" b="0" strike="noStrike" spc="-1">
              <a:latin typeface="Times New Roman"/>
            </a:endParaRPr>
          </a:p>
        </p:txBody>
      </p:sp>
      <p:graphicFrame>
        <p:nvGraphicFramePr>
          <p:cNvPr id="271" name="Table 4"/>
          <p:cNvGraphicFramePr/>
          <p:nvPr>
            <p:extLst>
              <p:ext uri="{D42A27DB-BD31-4B8C-83A1-F6EECF244321}">
                <p14:modId xmlns:p14="http://schemas.microsoft.com/office/powerpoint/2010/main" val="17946552"/>
              </p:ext>
            </p:extLst>
          </p:nvPr>
        </p:nvGraphicFramePr>
        <p:xfrm>
          <a:off x="683568" y="2650480"/>
          <a:ext cx="8018638" cy="3841560"/>
        </p:xfrm>
        <a:graphic>
          <a:graphicData uri="http://schemas.openxmlformats.org/drawingml/2006/table">
            <a:tbl>
              <a:tblPr/>
              <a:tblGrid>
                <a:gridCol w="2320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74.087.000,00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79.831.306,92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107,75%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4.537.000,00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2.658.744,70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58,60%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6.476.000,00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8.047.792,56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124,27%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85.100.000,00</a:t>
                      </a:r>
                      <a:endParaRPr lang="pt-BR" sz="1800" b="1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90.537.844,18</a:t>
                      </a:r>
                      <a:endParaRPr lang="pt-BR" sz="1800" b="1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106,39%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2" name="CustomShape 5"/>
          <p:cNvSpPr/>
          <p:nvPr/>
        </p:nvSpPr>
        <p:spPr>
          <a:xfrm>
            <a:off x="7644482" y="2334582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10" name="Rectangle 1130">
            <a:extLst>
              <a:ext uri="{FF2B5EF4-FFF2-40B4-BE49-F238E27FC236}">
                <a16:creationId xmlns:a16="http://schemas.microsoft.com/office/drawing/2014/main" id="{34CBAA7C-E57A-423B-BB66-D546D8053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74C6C40-3198-446D-A0AD-65876F52D5D1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3E26C325-72B1-4DAE-AEB2-A87A0D27D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62996"/>
            <a:ext cx="2743200" cy="896084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4C1F295F-53AB-4843-871A-E8B6D8872B5D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19040" y="2709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tIns="4572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DESPESA</a:t>
            </a:r>
            <a:endParaRPr lang="pt-BR" sz="6600" b="1" strike="noStrike" spc="-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B2F88DF-20D4-468A-BD53-8ADBE62C1D56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Rectangle 1130">
            <a:extLst>
              <a:ext uri="{FF2B5EF4-FFF2-40B4-BE49-F238E27FC236}">
                <a16:creationId xmlns:a16="http://schemas.microsoft.com/office/drawing/2014/main" id="{19281DF5-0E53-4D17-B222-80DA0BE2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7C051B28-E740-44A3-9D2E-6E4FD7A94A2A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ADFBF46-5F7A-4DF9-B9F4-AB93E17370E7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DD999CA8-8BCC-49B2-A92F-D125825EA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134241"/>
            <a:ext cx="2743200" cy="89608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65138A98-0D3B-48D0-AF50-B414D3A75F50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211351" y="1391095"/>
            <a:ext cx="8803942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0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Despesa por Categoria</a:t>
            </a:r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 Econômica</a:t>
            </a:r>
            <a:endParaRPr lang="pt-BR" sz="4000" b="1" strike="noStrike" spc="-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292" name="Table 2"/>
          <p:cNvGraphicFramePr/>
          <p:nvPr>
            <p:extLst>
              <p:ext uri="{D42A27DB-BD31-4B8C-83A1-F6EECF244321}">
                <p14:modId xmlns:p14="http://schemas.microsoft.com/office/powerpoint/2010/main" val="2847070162"/>
              </p:ext>
            </p:extLst>
          </p:nvPr>
        </p:nvGraphicFramePr>
        <p:xfrm>
          <a:off x="364962" y="2738723"/>
          <a:ext cx="8496720" cy="3346920"/>
        </p:xfrm>
        <a:graphic>
          <a:graphicData uri="http://schemas.openxmlformats.org/drawingml/2006/table">
            <a:tbl>
              <a:tblPr/>
              <a:tblGrid>
                <a:gridCol w="207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67.137.603,50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68.136.046,28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101,49%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8.462.396,50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7.223.008,42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85,35%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Res. de Contingência 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500.000,00 </a:t>
                      </a:r>
                      <a:endParaRPr lang="pt-BR" sz="1800" b="0" strike="noStrike" kern="1200" spc="-1" noProof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latin typeface="Arial"/>
                        </a:rPr>
                        <a:t>Intra-Orçamentária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9.000.000,00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10.340.070,86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114,89%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59862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85.100.000,00</a:t>
                      </a:r>
                      <a:endParaRPr lang="pt-BR" sz="1800" b="1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1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85.699.125,56</a:t>
                      </a:r>
                      <a:endParaRPr lang="pt-BR" sz="1800" b="1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100,70%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755E93A-43C4-47B2-9D2A-4A8631F514B5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7929112" y="252051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295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96" name="CustomShape 6"/>
          <p:cNvSpPr/>
          <p:nvPr/>
        </p:nvSpPr>
        <p:spPr>
          <a:xfrm>
            <a:off x="350401" y="6231420"/>
            <a:ext cx="740412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10" name="Rectangle 1130">
            <a:extLst>
              <a:ext uri="{FF2B5EF4-FFF2-40B4-BE49-F238E27FC236}">
                <a16:creationId xmlns:a16="http://schemas.microsoft.com/office/drawing/2014/main" id="{FC2F08ED-4DB8-44CB-A191-232FFABA5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E64A30C7-4E30-4395-BF04-553260471BF0}"/>
              </a:ext>
            </a:extLst>
          </p:cNvPr>
          <p:cNvSpPr/>
          <p:nvPr/>
        </p:nvSpPr>
        <p:spPr>
          <a:xfrm>
            <a:off x="0" y="3175"/>
            <a:ext cx="9144000" cy="1390171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6904437-146C-45A6-8E26-37A5799844A3}"/>
              </a:ext>
            </a:extLst>
          </p:cNvPr>
          <p:cNvSpPr txBox="1"/>
          <p:nvPr/>
        </p:nvSpPr>
        <p:spPr>
          <a:xfrm>
            <a:off x="1691680" y="200224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E5C99819-A929-4080-8769-F966891D4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287" y="119864"/>
            <a:ext cx="2743200" cy="896084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B7F85F1C-DBEF-4905-840C-EDC5D0444D0B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468940" y="1280886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/>
            <a:r>
              <a:rPr lang="pt-BR" sz="44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Despesa Por Fonte</a:t>
            </a:r>
            <a:r>
              <a:rPr lang="pt-BR" sz="4400" b="1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 </a:t>
            </a:r>
            <a:endParaRPr lang="pt-BR" sz="4400" b="1" strike="noStrike" spc="-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298" name="Table 2"/>
          <p:cNvGraphicFramePr/>
          <p:nvPr>
            <p:extLst>
              <p:ext uri="{D42A27DB-BD31-4B8C-83A1-F6EECF244321}">
                <p14:modId xmlns:p14="http://schemas.microsoft.com/office/powerpoint/2010/main" val="2966332591"/>
              </p:ext>
            </p:extLst>
          </p:nvPr>
        </p:nvGraphicFramePr>
        <p:xfrm>
          <a:off x="457200" y="2498403"/>
          <a:ext cx="8229240" cy="3255480"/>
        </p:xfrm>
        <a:graphic>
          <a:graphicData uri="http://schemas.openxmlformats.org/drawingml/2006/table">
            <a:tbl>
              <a:tblPr/>
              <a:tblGrid>
                <a:gridCol w="201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67.137.603,50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pt-BR" sz="1800" b="0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68.136.046,28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101,49</a:t>
                      </a: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Pessoal / Encargos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38.017.620,25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pt-BR" sz="1800" b="0" i="0" u="none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38.757.546,26</a:t>
                      </a:r>
                      <a:endParaRPr lang="pt-BR" sz="1800" b="0" i="0" u="none" strike="noStrike" spc="-1" noProof="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101,95%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Juros / Enc. da Dívida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110.000,00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1.328,30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1,21%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Despesas Correntes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0" strike="noStrike" kern="1200" spc="-1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29.009.983,25</a:t>
                      </a:r>
                      <a:endParaRPr lang="pt-BR" sz="1800" b="0" strike="noStrike" kern="1200" spc="-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 29.377.171,72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pt-BR" sz="1800" b="0" strike="noStrike" kern="1200" spc="-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101,27%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9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238C0E8-3507-41E9-BF86-8268061846AA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7727760" y="2319887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Em Reais (R$)</a:t>
            </a:r>
            <a:endParaRPr lang="pt-BR" sz="900" spc="-1" dirty="0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57200" y="5873765"/>
            <a:ext cx="822924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10" name="Rectangle 1130">
            <a:extLst>
              <a:ext uri="{FF2B5EF4-FFF2-40B4-BE49-F238E27FC236}">
                <a16:creationId xmlns:a16="http://schemas.microsoft.com/office/drawing/2014/main" id="{9B1D714E-587A-4000-95A6-F9C0F9571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5E7CF7E1-A9EE-44F3-A22C-724DC47A359C}"/>
              </a:ext>
            </a:extLst>
          </p:cNvPr>
          <p:cNvSpPr/>
          <p:nvPr/>
        </p:nvSpPr>
        <p:spPr>
          <a:xfrm>
            <a:off x="0" y="3176"/>
            <a:ext cx="9144000" cy="1319356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FFE3229-D3DD-4B37-813D-7A77E44A65E8}"/>
              </a:ext>
            </a:extLst>
          </p:cNvPr>
          <p:cNvSpPr txBox="1"/>
          <p:nvPr/>
        </p:nvSpPr>
        <p:spPr>
          <a:xfrm>
            <a:off x="1794652" y="88179"/>
            <a:ext cx="4721563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  <a:latin typeface="Arial Nova Cond Light"/>
              </a:rPr>
              <a:t>AUDIÊNCIA PÚBLICA</a:t>
            </a:r>
            <a:endParaRPr lang="pt-BR" sz="3200" dirty="0">
              <a:solidFill>
                <a:schemeClr val="bg1"/>
              </a:solidFill>
              <a:latin typeface="Arial Nova Cond Light" panose="020B0306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chemeClr val="bg1"/>
                </a:solidFill>
                <a:latin typeface="Arial"/>
              </a:rPr>
              <a:t>Audiência Pública – 3º Quadrimestre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F59A938C-4A38-48B2-95DF-521ACFF7B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09" y="91109"/>
            <a:ext cx="2743200" cy="896084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44B33CB3-84BE-4C98-B434-54CCE71518E7}"/>
              </a:ext>
            </a:extLst>
          </p:cNvPr>
          <p:cNvSpPr txBox="1"/>
          <p:nvPr/>
        </p:nvSpPr>
        <p:spPr>
          <a:xfrm>
            <a:off x="94891" y="172841"/>
            <a:ext cx="2532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Secretaria Geral de Controle Interno</a:t>
            </a:r>
          </a:p>
          <a:p>
            <a:r>
              <a:rPr lang="pt-BR" sz="1600" b="1" dirty="0"/>
              <a:t>Secretaria de Finanças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2081</TotalTime>
  <Words>1473</Words>
  <Application>Microsoft Office PowerPoint</Application>
  <PresentationFormat>Apresentação na tela (4:3)</PresentationFormat>
  <Paragraphs>480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Arial Nova Cond Light</vt:lpstr>
      <vt:lpstr>Calibri</vt:lpstr>
      <vt:lpstr>Calibri Light</vt:lpstr>
      <vt:lpstr>Times New Roman</vt:lpstr>
      <vt:lpstr>Office Theme</vt:lpstr>
      <vt:lpstr>Apresentação do PowerPoint</vt:lpstr>
      <vt:lpstr>Apresentação do PowerPoint</vt:lpstr>
      <vt:lpstr>Apresentação do PowerPoint</vt:lpstr>
      <vt:lpstr>Fundamentos Legais e Conceitos 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CONTROLADORIA GERAL DO MUNICIPIO DE RESENDE</dc:creator>
  <cp:lastModifiedBy>Alexandre Caraciolo</cp:lastModifiedBy>
  <cp:revision>1101</cp:revision>
  <dcterms:created xsi:type="dcterms:W3CDTF">2021-02-05T17:10:54Z</dcterms:created>
  <dcterms:modified xsi:type="dcterms:W3CDTF">2022-02-23T14:51:53Z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39</vt:i4>
  </property>
</Properties>
</file>